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3" r:id="rId8"/>
    <p:sldId id="262" r:id="rId9"/>
    <p:sldId id="266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9"/>
    <p:restoredTop sz="94694"/>
  </p:normalViewPr>
  <p:slideViewPr>
    <p:cSldViewPr snapToGrid="0" snapToObjects="1">
      <p:cViewPr varScale="1">
        <p:scale>
          <a:sx n="75" d="100"/>
          <a:sy n="75" d="100"/>
        </p:scale>
        <p:origin x="168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4DF39-BAF6-4584-9DAF-788DAE9FA53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185CF44-DAE6-46C6-A267-6BABA3F41AB6}">
      <dgm:prSet/>
      <dgm:spPr/>
      <dgm:t>
        <a:bodyPr/>
        <a:lstStyle/>
        <a:p>
          <a:r>
            <a:rPr lang="en-US"/>
            <a:t>Submit resume</a:t>
          </a:r>
        </a:p>
      </dgm:t>
    </dgm:pt>
    <dgm:pt modelId="{6595AB88-D196-493B-9049-1A86E8740705}" type="parTrans" cxnId="{818801CD-BFC4-4465-AB1E-443805DA1F1C}">
      <dgm:prSet/>
      <dgm:spPr/>
      <dgm:t>
        <a:bodyPr/>
        <a:lstStyle/>
        <a:p>
          <a:endParaRPr lang="en-US"/>
        </a:p>
      </dgm:t>
    </dgm:pt>
    <dgm:pt modelId="{C77F3A07-21FF-4681-B182-41AAB287F55E}" type="sibTrans" cxnId="{818801CD-BFC4-4465-AB1E-443805DA1F1C}">
      <dgm:prSet/>
      <dgm:spPr/>
      <dgm:t>
        <a:bodyPr/>
        <a:lstStyle/>
        <a:p>
          <a:endParaRPr lang="en-US"/>
        </a:p>
      </dgm:t>
    </dgm:pt>
    <dgm:pt modelId="{5CFCA6CE-BC28-44F4-B29A-93D4E33BE361}">
      <dgm:prSet/>
      <dgm:spPr/>
      <dgm:t>
        <a:bodyPr/>
        <a:lstStyle/>
        <a:p>
          <a:r>
            <a:rPr lang="en-US" dirty="0"/>
            <a:t>Initial resume screening</a:t>
          </a:r>
        </a:p>
      </dgm:t>
    </dgm:pt>
    <dgm:pt modelId="{6D843A93-4CA6-4552-8003-DE8C19E555E2}" type="parTrans" cxnId="{4B87F013-E6A9-4DA2-87AF-88A1DDAAFB68}">
      <dgm:prSet/>
      <dgm:spPr/>
      <dgm:t>
        <a:bodyPr/>
        <a:lstStyle/>
        <a:p>
          <a:endParaRPr lang="en-US"/>
        </a:p>
      </dgm:t>
    </dgm:pt>
    <dgm:pt modelId="{C78EFF9A-DCF2-46B4-8186-2F33277DE463}" type="sibTrans" cxnId="{4B87F013-E6A9-4DA2-87AF-88A1DDAAFB68}">
      <dgm:prSet/>
      <dgm:spPr/>
      <dgm:t>
        <a:bodyPr/>
        <a:lstStyle/>
        <a:p>
          <a:endParaRPr lang="en-US"/>
        </a:p>
      </dgm:t>
    </dgm:pt>
    <dgm:pt modelId="{09F15E89-9146-432A-BA06-4BFDD10A3F5E}">
      <dgm:prSet/>
      <dgm:spPr/>
      <dgm:t>
        <a:bodyPr/>
        <a:lstStyle/>
        <a:p>
          <a:r>
            <a:rPr lang="en-US"/>
            <a:t>Phone interview with recruiter</a:t>
          </a:r>
        </a:p>
      </dgm:t>
    </dgm:pt>
    <dgm:pt modelId="{0C1D61A7-8CDD-4F5D-9ED6-A89DB6F390EA}" type="parTrans" cxnId="{0766B7A5-79F0-4F87-B936-CDE0F080B779}">
      <dgm:prSet/>
      <dgm:spPr/>
      <dgm:t>
        <a:bodyPr/>
        <a:lstStyle/>
        <a:p>
          <a:endParaRPr lang="en-US"/>
        </a:p>
      </dgm:t>
    </dgm:pt>
    <dgm:pt modelId="{C8392A48-95E5-47AA-8CD0-94AA6248343D}" type="sibTrans" cxnId="{0766B7A5-79F0-4F87-B936-CDE0F080B779}">
      <dgm:prSet/>
      <dgm:spPr/>
      <dgm:t>
        <a:bodyPr/>
        <a:lstStyle/>
        <a:p>
          <a:endParaRPr lang="en-US"/>
        </a:p>
      </dgm:t>
    </dgm:pt>
    <dgm:pt modelId="{C98C79B0-9E63-4DB3-81A1-C9D299942B01}">
      <dgm:prSet/>
      <dgm:spPr/>
      <dgm:t>
        <a:bodyPr/>
        <a:lstStyle/>
        <a:p>
          <a:r>
            <a:rPr lang="en-US"/>
            <a:t>On-site technical interview</a:t>
          </a:r>
        </a:p>
      </dgm:t>
    </dgm:pt>
    <dgm:pt modelId="{DF63120A-4C48-44B4-B54B-8D48BC879E7E}" type="parTrans" cxnId="{C54F4C70-5A65-4B38-AC66-B86AC4900CEB}">
      <dgm:prSet/>
      <dgm:spPr/>
      <dgm:t>
        <a:bodyPr/>
        <a:lstStyle/>
        <a:p>
          <a:endParaRPr lang="en-US"/>
        </a:p>
      </dgm:t>
    </dgm:pt>
    <dgm:pt modelId="{D08D84F6-02AC-4C58-B044-75EBA8531922}" type="sibTrans" cxnId="{C54F4C70-5A65-4B38-AC66-B86AC4900CEB}">
      <dgm:prSet/>
      <dgm:spPr/>
      <dgm:t>
        <a:bodyPr/>
        <a:lstStyle/>
        <a:p>
          <a:endParaRPr lang="en-US"/>
        </a:p>
      </dgm:t>
    </dgm:pt>
    <dgm:pt modelId="{02615A04-2296-4EA7-816C-A50B9C260D88}">
      <dgm:prSet/>
      <dgm:spPr/>
      <dgm:t>
        <a:bodyPr/>
        <a:lstStyle/>
        <a:p>
          <a:r>
            <a:rPr lang="en-US"/>
            <a:t>Take-home assignment(?)</a:t>
          </a:r>
        </a:p>
      </dgm:t>
    </dgm:pt>
    <dgm:pt modelId="{37F8C5B3-3A97-459E-9DE4-1AC8127F7D84}" type="parTrans" cxnId="{C145854E-507D-4FCC-A7C5-F1BB984E5EE6}">
      <dgm:prSet/>
      <dgm:spPr/>
      <dgm:t>
        <a:bodyPr/>
        <a:lstStyle/>
        <a:p>
          <a:endParaRPr lang="en-US"/>
        </a:p>
      </dgm:t>
    </dgm:pt>
    <dgm:pt modelId="{9B4CBFAC-9A94-4BC0-B052-939AE699FB9A}" type="sibTrans" cxnId="{C145854E-507D-4FCC-A7C5-F1BB984E5EE6}">
      <dgm:prSet/>
      <dgm:spPr/>
      <dgm:t>
        <a:bodyPr/>
        <a:lstStyle/>
        <a:p>
          <a:endParaRPr lang="en-US"/>
        </a:p>
      </dgm:t>
    </dgm:pt>
    <dgm:pt modelId="{D69BA019-0532-46DC-A278-3BC2D7788821}">
      <dgm:prSet/>
      <dgm:spPr/>
      <dgm:t>
        <a:bodyPr/>
        <a:lstStyle/>
        <a:p>
          <a:r>
            <a:rPr lang="en-US"/>
            <a:t>Offer (hopefully)</a:t>
          </a:r>
        </a:p>
      </dgm:t>
    </dgm:pt>
    <dgm:pt modelId="{07004425-5015-405A-AD3B-CB1C9DDD2ACD}" type="parTrans" cxnId="{8191B5B7-F4A1-4935-A8E4-25E89573E2D0}">
      <dgm:prSet/>
      <dgm:spPr/>
      <dgm:t>
        <a:bodyPr/>
        <a:lstStyle/>
        <a:p>
          <a:endParaRPr lang="en-US"/>
        </a:p>
      </dgm:t>
    </dgm:pt>
    <dgm:pt modelId="{D614C86C-3917-4F45-B662-2B66067C4E89}" type="sibTrans" cxnId="{8191B5B7-F4A1-4935-A8E4-25E89573E2D0}">
      <dgm:prSet/>
      <dgm:spPr/>
      <dgm:t>
        <a:bodyPr/>
        <a:lstStyle/>
        <a:p>
          <a:endParaRPr lang="en-US"/>
        </a:p>
      </dgm:t>
    </dgm:pt>
    <dgm:pt modelId="{C384BDDC-F5CE-4441-8A59-15C2C3DF5179}" type="pres">
      <dgm:prSet presAssocID="{CF34DF39-BAF6-4584-9DAF-788DAE9FA53B}" presName="diagram" presStyleCnt="0">
        <dgm:presLayoutVars>
          <dgm:dir/>
          <dgm:resizeHandles val="exact"/>
        </dgm:presLayoutVars>
      </dgm:prSet>
      <dgm:spPr/>
    </dgm:pt>
    <dgm:pt modelId="{166D3882-C0D3-AE4B-B7C7-45639A198E03}" type="pres">
      <dgm:prSet presAssocID="{6185CF44-DAE6-46C6-A267-6BABA3F41AB6}" presName="node" presStyleLbl="node1" presStyleIdx="0" presStyleCnt="6">
        <dgm:presLayoutVars>
          <dgm:bulletEnabled val="1"/>
        </dgm:presLayoutVars>
      </dgm:prSet>
      <dgm:spPr/>
    </dgm:pt>
    <dgm:pt modelId="{5EC75B5E-AF18-1A4F-AC21-D3CC24F8E4EE}" type="pres">
      <dgm:prSet presAssocID="{C77F3A07-21FF-4681-B182-41AAB287F55E}" presName="sibTrans" presStyleCnt="0"/>
      <dgm:spPr/>
    </dgm:pt>
    <dgm:pt modelId="{3538E04F-832A-D744-9B54-E12D82F9F981}" type="pres">
      <dgm:prSet presAssocID="{5CFCA6CE-BC28-44F4-B29A-93D4E33BE361}" presName="node" presStyleLbl="node1" presStyleIdx="1" presStyleCnt="6">
        <dgm:presLayoutVars>
          <dgm:bulletEnabled val="1"/>
        </dgm:presLayoutVars>
      </dgm:prSet>
      <dgm:spPr/>
    </dgm:pt>
    <dgm:pt modelId="{4271F624-3AF6-054A-808C-A1D99733FB75}" type="pres">
      <dgm:prSet presAssocID="{C78EFF9A-DCF2-46B4-8186-2F33277DE463}" presName="sibTrans" presStyleCnt="0"/>
      <dgm:spPr/>
    </dgm:pt>
    <dgm:pt modelId="{6E4DECE9-0375-ED48-B64C-82CCE66A4BD8}" type="pres">
      <dgm:prSet presAssocID="{09F15E89-9146-432A-BA06-4BFDD10A3F5E}" presName="node" presStyleLbl="node1" presStyleIdx="2" presStyleCnt="6">
        <dgm:presLayoutVars>
          <dgm:bulletEnabled val="1"/>
        </dgm:presLayoutVars>
      </dgm:prSet>
      <dgm:spPr/>
    </dgm:pt>
    <dgm:pt modelId="{B66643CD-6B77-2145-A4B6-19E9A10D16E0}" type="pres">
      <dgm:prSet presAssocID="{C8392A48-95E5-47AA-8CD0-94AA6248343D}" presName="sibTrans" presStyleCnt="0"/>
      <dgm:spPr/>
    </dgm:pt>
    <dgm:pt modelId="{94F41DFD-A4F3-484E-BAF0-FBA9FB2AAB61}" type="pres">
      <dgm:prSet presAssocID="{C98C79B0-9E63-4DB3-81A1-C9D299942B01}" presName="node" presStyleLbl="node1" presStyleIdx="3" presStyleCnt="6">
        <dgm:presLayoutVars>
          <dgm:bulletEnabled val="1"/>
        </dgm:presLayoutVars>
      </dgm:prSet>
      <dgm:spPr/>
    </dgm:pt>
    <dgm:pt modelId="{D390EAC0-5C84-0847-88BE-ADD3B00D82AC}" type="pres">
      <dgm:prSet presAssocID="{D08D84F6-02AC-4C58-B044-75EBA8531922}" presName="sibTrans" presStyleCnt="0"/>
      <dgm:spPr/>
    </dgm:pt>
    <dgm:pt modelId="{C6937B4E-5E1A-ED4E-A3A9-C022CB263347}" type="pres">
      <dgm:prSet presAssocID="{02615A04-2296-4EA7-816C-A50B9C260D88}" presName="node" presStyleLbl="node1" presStyleIdx="4" presStyleCnt="6">
        <dgm:presLayoutVars>
          <dgm:bulletEnabled val="1"/>
        </dgm:presLayoutVars>
      </dgm:prSet>
      <dgm:spPr/>
    </dgm:pt>
    <dgm:pt modelId="{572DDB99-3B2E-0A40-9928-0F7B1F8949C4}" type="pres">
      <dgm:prSet presAssocID="{9B4CBFAC-9A94-4BC0-B052-939AE699FB9A}" presName="sibTrans" presStyleCnt="0"/>
      <dgm:spPr/>
    </dgm:pt>
    <dgm:pt modelId="{859DBD1A-E806-9449-B35E-C726024D0AB3}" type="pres">
      <dgm:prSet presAssocID="{D69BA019-0532-46DC-A278-3BC2D7788821}" presName="node" presStyleLbl="node1" presStyleIdx="5" presStyleCnt="6">
        <dgm:presLayoutVars>
          <dgm:bulletEnabled val="1"/>
        </dgm:presLayoutVars>
      </dgm:prSet>
      <dgm:spPr/>
    </dgm:pt>
  </dgm:ptLst>
  <dgm:cxnLst>
    <dgm:cxn modelId="{FED26E02-538F-EA44-94E1-038A9486983D}" type="presOf" srcId="{C98C79B0-9E63-4DB3-81A1-C9D299942B01}" destId="{94F41DFD-A4F3-484E-BAF0-FBA9FB2AAB61}" srcOrd="0" destOrd="0" presId="urn:microsoft.com/office/officeart/2005/8/layout/default"/>
    <dgm:cxn modelId="{4B87F013-E6A9-4DA2-87AF-88A1DDAAFB68}" srcId="{CF34DF39-BAF6-4584-9DAF-788DAE9FA53B}" destId="{5CFCA6CE-BC28-44F4-B29A-93D4E33BE361}" srcOrd="1" destOrd="0" parTransId="{6D843A93-4CA6-4552-8003-DE8C19E555E2}" sibTransId="{C78EFF9A-DCF2-46B4-8186-2F33277DE463}"/>
    <dgm:cxn modelId="{C145854E-507D-4FCC-A7C5-F1BB984E5EE6}" srcId="{CF34DF39-BAF6-4584-9DAF-788DAE9FA53B}" destId="{02615A04-2296-4EA7-816C-A50B9C260D88}" srcOrd="4" destOrd="0" parTransId="{37F8C5B3-3A97-459E-9DE4-1AC8127F7D84}" sibTransId="{9B4CBFAC-9A94-4BC0-B052-939AE699FB9A}"/>
    <dgm:cxn modelId="{B275A265-409C-1B4B-B9C9-73696F0D0783}" type="presOf" srcId="{D69BA019-0532-46DC-A278-3BC2D7788821}" destId="{859DBD1A-E806-9449-B35E-C726024D0AB3}" srcOrd="0" destOrd="0" presId="urn:microsoft.com/office/officeart/2005/8/layout/default"/>
    <dgm:cxn modelId="{37FDE368-92E1-F34A-B920-F4699A79FB14}" type="presOf" srcId="{CF34DF39-BAF6-4584-9DAF-788DAE9FA53B}" destId="{C384BDDC-F5CE-4441-8A59-15C2C3DF5179}" srcOrd="0" destOrd="0" presId="urn:microsoft.com/office/officeart/2005/8/layout/default"/>
    <dgm:cxn modelId="{C54F4C70-5A65-4B38-AC66-B86AC4900CEB}" srcId="{CF34DF39-BAF6-4584-9DAF-788DAE9FA53B}" destId="{C98C79B0-9E63-4DB3-81A1-C9D299942B01}" srcOrd="3" destOrd="0" parTransId="{DF63120A-4C48-44B4-B54B-8D48BC879E7E}" sibTransId="{D08D84F6-02AC-4C58-B044-75EBA8531922}"/>
    <dgm:cxn modelId="{E15D848D-8C2F-EC42-B736-7571A17456A8}" type="presOf" srcId="{09F15E89-9146-432A-BA06-4BFDD10A3F5E}" destId="{6E4DECE9-0375-ED48-B64C-82CCE66A4BD8}" srcOrd="0" destOrd="0" presId="urn:microsoft.com/office/officeart/2005/8/layout/default"/>
    <dgm:cxn modelId="{0766B7A5-79F0-4F87-B936-CDE0F080B779}" srcId="{CF34DF39-BAF6-4584-9DAF-788DAE9FA53B}" destId="{09F15E89-9146-432A-BA06-4BFDD10A3F5E}" srcOrd="2" destOrd="0" parTransId="{0C1D61A7-8CDD-4F5D-9ED6-A89DB6F390EA}" sibTransId="{C8392A48-95E5-47AA-8CD0-94AA6248343D}"/>
    <dgm:cxn modelId="{A6B96BAB-A214-4643-B86B-8CF388967445}" type="presOf" srcId="{5CFCA6CE-BC28-44F4-B29A-93D4E33BE361}" destId="{3538E04F-832A-D744-9B54-E12D82F9F981}" srcOrd="0" destOrd="0" presId="urn:microsoft.com/office/officeart/2005/8/layout/default"/>
    <dgm:cxn modelId="{8191B5B7-F4A1-4935-A8E4-25E89573E2D0}" srcId="{CF34DF39-BAF6-4584-9DAF-788DAE9FA53B}" destId="{D69BA019-0532-46DC-A278-3BC2D7788821}" srcOrd="5" destOrd="0" parTransId="{07004425-5015-405A-AD3B-CB1C9DDD2ACD}" sibTransId="{D614C86C-3917-4F45-B662-2B66067C4E89}"/>
    <dgm:cxn modelId="{818801CD-BFC4-4465-AB1E-443805DA1F1C}" srcId="{CF34DF39-BAF6-4584-9DAF-788DAE9FA53B}" destId="{6185CF44-DAE6-46C6-A267-6BABA3F41AB6}" srcOrd="0" destOrd="0" parTransId="{6595AB88-D196-493B-9049-1A86E8740705}" sibTransId="{C77F3A07-21FF-4681-B182-41AAB287F55E}"/>
    <dgm:cxn modelId="{5B86A1D1-955F-9E4A-928B-198AB8856AED}" type="presOf" srcId="{6185CF44-DAE6-46C6-A267-6BABA3F41AB6}" destId="{166D3882-C0D3-AE4B-B7C7-45639A198E03}" srcOrd="0" destOrd="0" presId="urn:microsoft.com/office/officeart/2005/8/layout/default"/>
    <dgm:cxn modelId="{9A957ADB-AFEC-7C43-8CC0-4852F7F7BD8C}" type="presOf" srcId="{02615A04-2296-4EA7-816C-A50B9C260D88}" destId="{C6937B4E-5E1A-ED4E-A3A9-C022CB263347}" srcOrd="0" destOrd="0" presId="urn:microsoft.com/office/officeart/2005/8/layout/default"/>
    <dgm:cxn modelId="{F7BFEF78-C48A-A84D-B5C5-9A3F225E1F1B}" type="presParOf" srcId="{C384BDDC-F5CE-4441-8A59-15C2C3DF5179}" destId="{166D3882-C0D3-AE4B-B7C7-45639A198E03}" srcOrd="0" destOrd="0" presId="urn:microsoft.com/office/officeart/2005/8/layout/default"/>
    <dgm:cxn modelId="{9755B994-B967-B440-B1FE-14E762E61372}" type="presParOf" srcId="{C384BDDC-F5CE-4441-8A59-15C2C3DF5179}" destId="{5EC75B5E-AF18-1A4F-AC21-D3CC24F8E4EE}" srcOrd="1" destOrd="0" presId="urn:microsoft.com/office/officeart/2005/8/layout/default"/>
    <dgm:cxn modelId="{EC8A914B-2A83-1E4B-B87A-64B7C55F820D}" type="presParOf" srcId="{C384BDDC-F5CE-4441-8A59-15C2C3DF5179}" destId="{3538E04F-832A-D744-9B54-E12D82F9F981}" srcOrd="2" destOrd="0" presId="urn:microsoft.com/office/officeart/2005/8/layout/default"/>
    <dgm:cxn modelId="{B4550046-3842-3942-B831-FD31C3A2F9D2}" type="presParOf" srcId="{C384BDDC-F5CE-4441-8A59-15C2C3DF5179}" destId="{4271F624-3AF6-054A-808C-A1D99733FB75}" srcOrd="3" destOrd="0" presId="urn:microsoft.com/office/officeart/2005/8/layout/default"/>
    <dgm:cxn modelId="{09159E3D-8CD6-2341-BE94-C48EF71BA4B0}" type="presParOf" srcId="{C384BDDC-F5CE-4441-8A59-15C2C3DF5179}" destId="{6E4DECE9-0375-ED48-B64C-82CCE66A4BD8}" srcOrd="4" destOrd="0" presId="urn:microsoft.com/office/officeart/2005/8/layout/default"/>
    <dgm:cxn modelId="{6ABF7F95-85E1-1D4C-BE7F-04F38863DBF9}" type="presParOf" srcId="{C384BDDC-F5CE-4441-8A59-15C2C3DF5179}" destId="{B66643CD-6B77-2145-A4B6-19E9A10D16E0}" srcOrd="5" destOrd="0" presId="urn:microsoft.com/office/officeart/2005/8/layout/default"/>
    <dgm:cxn modelId="{29FA93CB-B649-F64E-B593-66B547B4D1A5}" type="presParOf" srcId="{C384BDDC-F5CE-4441-8A59-15C2C3DF5179}" destId="{94F41DFD-A4F3-484E-BAF0-FBA9FB2AAB61}" srcOrd="6" destOrd="0" presId="urn:microsoft.com/office/officeart/2005/8/layout/default"/>
    <dgm:cxn modelId="{321451CF-44DD-A54F-B858-0710E1C12094}" type="presParOf" srcId="{C384BDDC-F5CE-4441-8A59-15C2C3DF5179}" destId="{D390EAC0-5C84-0847-88BE-ADD3B00D82AC}" srcOrd="7" destOrd="0" presId="urn:microsoft.com/office/officeart/2005/8/layout/default"/>
    <dgm:cxn modelId="{A9FE683A-5C65-9042-8ACD-7B836025C3E6}" type="presParOf" srcId="{C384BDDC-F5CE-4441-8A59-15C2C3DF5179}" destId="{C6937B4E-5E1A-ED4E-A3A9-C022CB263347}" srcOrd="8" destOrd="0" presId="urn:microsoft.com/office/officeart/2005/8/layout/default"/>
    <dgm:cxn modelId="{8DC21521-4CCA-7344-85CA-DAE18D4E92CA}" type="presParOf" srcId="{C384BDDC-F5CE-4441-8A59-15C2C3DF5179}" destId="{572DDB99-3B2E-0A40-9928-0F7B1F8949C4}" srcOrd="9" destOrd="0" presId="urn:microsoft.com/office/officeart/2005/8/layout/default"/>
    <dgm:cxn modelId="{39C38D24-1DA5-3F45-B194-9457567C0C56}" type="presParOf" srcId="{C384BDDC-F5CE-4441-8A59-15C2C3DF5179}" destId="{859DBD1A-E806-9449-B35E-C726024D0AB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D3882-C0D3-AE4B-B7C7-45639A198E03}">
      <dsp:nvSpPr>
        <dsp:cNvPr id="0" name=""/>
        <dsp:cNvSpPr/>
      </dsp:nvSpPr>
      <dsp:spPr>
        <a:xfrm>
          <a:off x="644851" y="998"/>
          <a:ext cx="2781421" cy="16688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Submit resume</a:t>
          </a:r>
        </a:p>
      </dsp:txBody>
      <dsp:txXfrm>
        <a:off x="644851" y="998"/>
        <a:ext cx="2781421" cy="1668852"/>
      </dsp:txXfrm>
    </dsp:sp>
    <dsp:sp modelId="{3538E04F-832A-D744-9B54-E12D82F9F981}">
      <dsp:nvSpPr>
        <dsp:cNvPr id="0" name=""/>
        <dsp:cNvSpPr/>
      </dsp:nvSpPr>
      <dsp:spPr>
        <a:xfrm>
          <a:off x="3704415" y="998"/>
          <a:ext cx="2781421" cy="166885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Initial resume screening</a:t>
          </a:r>
        </a:p>
      </dsp:txBody>
      <dsp:txXfrm>
        <a:off x="3704415" y="998"/>
        <a:ext cx="2781421" cy="1668852"/>
      </dsp:txXfrm>
    </dsp:sp>
    <dsp:sp modelId="{6E4DECE9-0375-ED48-B64C-82CCE66A4BD8}">
      <dsp:nvSpPr>
        <dsp:cNvPr id="0" name=""/>
        <dsp:cNvSpPr/>
      </dsp:nvSpPr>
      <dsp:spPr>
        <a:xfrm>
          <a:off x="6763978" y="998"/>
          <a:ext cx="2781421" cy="1668852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Phone interview with recruiter</a:t>
          </a:r>
        </a:p>
      </dsp:txBody>
      <dsp:txXfrm>
        <a:off x="6763978" y="998"/>
        <a:ext cx="2781421" cy="1668852"/>
      </dsp:txXfrm>
    </dsp:sp>
    <dsp:sp modelId="{94F41DFD-A4F3-484E-BAF0-FBA9FB2AAB61}">
      <dsp:nvSpPr>
        <dsp:cNvPr id="0" name=""/>
        <dsp:cNvSpPr/>
      </dsp:nvSpPr>
      <dsp:spPr>
        <a:xfrm>
          <a:off x="644851" y="1947993"/>
          <a:ext cx="2781421" cy="166885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On-site technical interview</a:t>
          </a:r>
        </a:p>
      </dsp:txBody>
      <dsp:txXfrm>
        <a:off x="644851" y="1947993"/>
        <a:ext cx="2781421" cy="1668852"/>
      </dsp:txXfrm>
    </dsp:sp>
    <dsp:sp modelId="{C6937B4E-5E1A-ED4E-A3A9-C022CB263347}">
      <dsp:nvSpPr>
        <dsp:cNvPr id="0" name=""/>
        <dsp:cNvSpPr/>
      </dsp:nvSpPr>
      <dsp:spPr>
        <a:xfrm>
          <a:off x="3704415" y="1947993"/>
          <a:ext cx="2781421" cy="166885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Take-home assignment(?)</a:t>
          </a:r>
        </a:p>
      </dsp:txBody>
      <dsp:txXfrm>
        <a:off x="3704415" y="1947993"/>
        <a:ext cx="2781421" cy="1668852"/>
      </dsp:txXfrm>
    </dsp:sp>
    <dsp:sp modelId="{859DBD1A-E806-9449-B35E-C726024D0AB3}">
      <dsp:nvSpPr>
        <dsp:cNvPr id="0" name=""/>
        <dsp:cNvSpPr/>
      </dsp:nvSpPr>
      <dsp:spPr>
        <a:xfrm>
          <a:off x="6763978" y="1947993"/>
          <a:ext cx="2781421" cy="166885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Offer (hopefully)</a:t>
          </a:r>
        </a:p>
      </dsp:txBody>
      <dsp:txXfrm>
        <a:off x="6763978" y="1947993"/>
        <a:ext cx="2781421" cy="1668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789B-DC0B-0A43-A736-5B3942149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47764-4369-1346-AC3E-5B9362404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C31CF-0882-5C47-8C1C-FCFAAD18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4448-BE8E-BC48-B869-F27E2910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13779-07E8-0442-AAF9-170D0351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8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610D-C32D-EB4F-A6DD-CE8CC0998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B4E-8BF9-8C47-98CF-DCAEADFC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6DC6-652F-F045-9856-ACC5C896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21950-D628-5640-9D77-3805A814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F8830-B4C0-E640-A33D-A8D4889B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2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50F22-FA89-4A4F-8303-059ECBF9BA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75472-164A-C643-A812-864F39F65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D5A5E-2607-9043-A5D4-8EB914E8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153E4-A3ED-3D42-B93F-3FA1C379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30207-36FA-254A-8ECC-25DF4D46E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1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B05C-9453-FE4A-8678-ACFD346E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86CD-533C-B147-BF20-E54DF90D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F60B-17DA-F549-AA5E-70B1080C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F48DC-149F-D34B-BA4E-FEC2C8C7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93423-C7F9-7248-A3E0-90A997E1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79C0-DCAE-8043-B1F9-9BCD7736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9F228-FFD7-2743-BD66-E418D6CE1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DE70F-C40D-A849-B431-8B8A9768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FC3F-0D99-FC44-82DA-EAA98A20D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8A1D5-732E-F946-A093-95931A16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19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25741-DB57-414E-BCBA-0F7F56D6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797C-80F8-864D-AEE3-BFA63C7A1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A2674-C07F-CF48-85C4-414A8C8DC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0B290-B12D-574F-BE1C-F2BAAEE2D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6B503-C410-B44C-9C11-7F3C9073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03D8B-5735-C841-B70C-4F7AF9AB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3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418F-D060-6948-AF51-863A70D95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74139-2B2C-A246-9F39-FD5B53C3B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034A3-7FC1-084F-B9FA-157D0C4EC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43F93-1DCA-7B47-9835-8317C70B79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11A3C-74BD-AD4F-860F-C381D9128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EA9A2A-9396-F14F-A00A-E0E64F96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AA765E-EF0E-784D-A260-D2E2E5BE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5A908-C632-4644-BD67-F5DDB69B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3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9D1-D446-884B-A1E0-17F7810A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837FE-9198-504C-985D-7D59EE23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CFCA4-14FF-0344-AABA-99C7662F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E0A05-DE45-8A4B-B008-2553F224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7FC66-C341-A24C-AD94-CE99DA48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444BA-B876-C240-989B-10398C141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073A5-992D-DE4E-9F60-9295BF3C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93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661C-D5D3-B34E-9504-4E4B13C5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5837-3934-0740-A7F9-C20165C6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A770C-6BCB-4643-908D-9844C8F15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4AE56-6A56-1341-B590-2FB80660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D5097-B44D-E34A-8798-F08D61EB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1ECEB-BE90-CF4D-938F-19E09BC9B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1C1B-D1C0-4B48-8471-6955F5AB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6689C-F3E5-5D45-9262-B5FE7DF82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DF418-F010-9741-8C73-6417156A2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D779F-3030-F04F-8348-63F1E164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CBF78-01E3-6C45-AA01-4A3AF904A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A262-C6C1-4246-82C3-56FDCD4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3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897B-B721-914B-9C2D-DBB2D8BF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95D2-FA1B-B941-9882-4052710C7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1B7DC-09E6-9E43-BFB5-AB907C6230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426A-9C6D-DD48-B63C-A4F8BF77E210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C6AF9-F5EB-1441-86AB-2CFAE5296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A90EC-2FFB-694B-980E-8557ABDAF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77CCB-710C-984B-9F6F-D217E3408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2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ekyscientist.com/blog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ezburger.com/8029803520" TargetMode="External"/><Relationship Id="rId5" Type="http://schemas.openxmlformats.org/officeDocument/2006/relationships/hyperlink" Target="http://lineardigressions.com/episodes/2019/5/19/advice-to-those-trying-to-get-a-first-job-in-data-science" TargetMode="External"/><Relationship Id="rId4" Type="http://schemas.openxmlformats.org/officeDocument/2006/relationships/hyperlink" Target="https://www.nextscientist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oftware-carpentry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witter.com/vboykis/status/405033868442357760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ickDoesData/status/109516014120753152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48BFB-4087-BE45-801A-EFC0323B1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Hi, I’m your technical interviewer:</a:t>
            </a:r>
            <a:b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Advice for breaking into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153EE-F7A9-5F42-B46E-32B59906F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</a:rPr>
              <a:t>Paul </a:t>
            </a:r>
            <a:r>
              <a:rPr lang="en-US" sz="2000" dirty="0" err="1">
                <a:solidFill>
                  <a:schemeClr val="accent1"/>
                </a:solidFill>
              </a:rPr>
              <a:t>Anzel</a:t>
            </a:r>
            <a:endParaRPr lang="en-US" sz="2000" dirty="0">
              <a:solidFill>
                <a:schemeClr val="accent1"/>
              </a:solidFill>
            </a:endParaRP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Senior Data Scientist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H-E-B</a:t>
            </a:r>
          </a:p>
          <a:p>
            <a:pPr algn="r"/>
            <a:r>
              <a:rPr lang="en-US" sz="2000" dirty="0">
                <a:solidFill>
                  <a:schemeClr val="accent1"/>
                </a:solidFill>
              </a:rPr>
              <a:t>SciPy 2019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1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4312-4682-3E43-9C14-EFD850E0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6. Not having a portfolio or blog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86D15FE-C711-704F-A17C-BCF2B497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24" y="2433307"/>
            <a:ext cx="5066644" cy="43193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583D-B97C-C74A-A687-7CF131EDE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317" y="2426446"/>
            <a:ext cx="4918319" cy="370277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300" dirty="0"/>
              <a:t>Please, give me something substantial to talk about!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/>
              <a:t>Can you code? Communicate?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/>
              <a:t>Fill in README’s. GitHub, </a:t>
            </a:r>
            <a:r>
              <a:rPr lang="en-US" sz="2300" dirty="0" err="1"/>
              <a:t>BitBucket</a:t>
            </a:r>
            <a:r>
              <a:rPr lang="en-US" sz="2300" dirty="0"/>
              <a:t>, and GitLab let you use Jekyll to create nice looking pages.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3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 err="1"/>
              <a:t>anzelpwj.github.io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55849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AEC7-143C-AE4E-9FDF-DCD2007C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Final bits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B034234-A56A-B645-89B2-14D59AC8A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76" y="2588481"/>
            <a:ext cx="3924789" cy="31987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52F0-6670-3145-AA19-00D216F99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56679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I’ll be in room 210 tomorrow 10-11 AM if anyone would like to get more advice.</a:t>
            </a:r>
          </a:p>
          <a:p>
            <a:r>
              <a:rPr lang="en-US" sz="3200" dirty="0">
                <a:hlinkClick r:id="rId3"/>
              </a:rPr>
              <a:t>https://cheekyscientist.com/blog/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https://www.nextscientist.com/</a:t>
            </a:r>
            <a:endParaRPr lang="en-US" sz="3200" dirty="0"/>
          </a:p>
          <a:p>
            <a:r>
              <a:rPr lang="en-US" sz="3200" dirty="0"/>
              <a:t>Linear Digressions podcast: </a:t>
            </a:r>
            <a:r>
              <a:rPr lang="en-US" sz="3200" dirty="0">
                <a:hlinkClick r:id="rId5"/>
              </a:rPr>
              <a:t>Advice for those trying to get a first job in data science</a:t>
            </a:r>
            <a:endParaRPr lang="en-US" sz="3200" dirty="0"/>
          </a:p>
          <a:p>
            <a:r>
              <a:rPr lang="en-US" sz="3200" dirty="0"/>
              <a:t>http://</a:t>
            </a:r>
            <a:r>
              <a:rPr lang="en-US" sz="3200" dirty="0" err="1"/>
              <a:t>anzelpwj.github.io</a:t>
            </a:r>
            <a:r>
              <a:rPr lang="en-US" sz="3200" dirty="0"/>
              <a:t>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15DE9-ABC9-8E4C-9D3A-A1E1B5721A73}"/>
              </a:ext>
            </a:extLst>
          </p:cNvPr>
          <p:cNvSpPr txBox="1"/>
          <p:nvPr/>
        </p:nvSpPr>
        <p:spPr>
          <a:xfrm>
            <a:off x="892263" y="587989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https://cheezburger.com/8029803520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13E5-4D7D-3342-BDAC-894ADBA3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260" y="785611"/>
            <a:ext cx="5992540" cy="1314853"/>
          </a:xfrm>
        </p:spPr>
        <p:txBody>
          <a:bodyPr anchor="b">
            <a:normAutofit/>
          </a:bodyPr>
          <a:lstStyle/>
          <a:p>
            <a:r>
              <a:rPr lang="en-US" sz="400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2503-539D-A84E-BA4B-B6AD32662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958" y="2743937"/>
            <a:ext cx="6147073" cy="3108424"/>
          </a:xfrm>
        </p:spPr>
        <p:txBody>
          <a:bodyPr>
            <a:normAutofit/>
          </a:bodyPr>
          <a:lstStyle/>
          <a:p>
            <a:r>
              <a:rPr lang="en-US" dirty="0"/>
              <a:t>Grad school in Applied Physics 2009-2016.</a:t>
            </a:r>
          </a:p>
          <a:p>
            <a:r>
              <a:rPr lang="en-US" dirty="0"/>
              <a:t>Left ABD for industry.</a:t>
            </a:r>
          </a:p>
          <a:p>
            <a:pPr lvl="1"/>
            <a:r>
              <a:rPr lang="en-US" sz="2800" dirty="0"/>
              <a:t>Was the right thing for me!</a:t>
            </a:r>
          </a:p>
          <a:p>
            <a:r>
              <a:rPr lang="en-US" dirty="0"/>
              <a:t>4 years apparently makes you “senior” in this business ;)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EE8969-963B-4684-B457-EC3E23FEE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4654296" cy="6861717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id="{FF6CD192-AEC2-4532-8B04-F0222376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655" y="986164"/>
            <a:ext cx="3373935" cy="4358546"/>
          </a:xfrm>
          <a:prstGeom prst="roundRect">
            <a:avLst>
              <a:gd name="adj" fmla="val 2462"/>
            </a:avLst>
          </a:prstGeom>
          <a:solidFill>
            <a:schemeClr val="bg1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AF301-49AA-384B-95D5-AFC6E12C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07" y="986164"/>
            <a:ext cx="2575504" cy="435854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22D97A-9000-40A1-A671-A23DB8BF9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4983" y="2422200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88E8C8-51D2-1D4A-A19F-2CC7A8B730D4}"/>
              </a:ext>
            </a:extLst>
          </p:cNvPr>
          <p:cNvSpPr txBox="1"/>
          <p:nvPr/>
        </p:nvSpPr>
        <p:spPr>
          <a:xfrm>
            <a:off x="1751652" y="5344710"/>
            <a:ext cx="25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www.phdcomics.com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0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8758A1-4FD8-C444-A403-DA89FE10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Hi, I’m your technical interviewer!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91C2B62E-A6E4-4928-A998-E5972CD2DE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20110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B5F691C-9F6D-BC41-A954-9184058DA566}"/>
              </a:ext>
            </a:extLst>
          </p:cNvPr>
          <p:cNvSpPr/>
          <p:nvPr/>
        </p:nvSpPr>
        <p:spPr>
          <a:xfrm>
            <a:off x="3977264" y="6191004"/>
            <a:ext cx="1061875" cy="5189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BA96B1-8DA6-9842-8A5C-40735EA6CF64}"/>
              </a:ext>
            </a:extLst>
          </p:cNvPr>
          <p:cNvCxnSpPr>
            <a:cxnSpLocks/>
          </p:cNvCxnSpPr>
          <p:nvPr/>
        </p:nvCxnSpPr>
        <p:spPr>
          <a:xfrm flipH="1" flipV="1">
            <a:off x="3339548" y="6072809"/>
            <a:ext cx="556591" cy="37768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47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6D414-0CF5-F644-BCB0-55307DED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Please, don’t make these mistakes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4D276-D20C-EB43-AFC3-1B4813997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18088"/>
            <a:ext cx="9144000" cy="139371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 have made some of these mistakes)</a:t>
            </a:r>
          </a:p>
        </p:txBody>
      </p:sp>
    </p:spTree>
    <p:extLst>
      <p:ext uri="{BB962C8B-B14F-4D97-AF65-F5344CB8AC3E}">
        <p14:creationId xmlns:p14="http://schemas.microsoft.com/office/powerpoint/2010/main" val="409778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42E0-A456-2844-A3F6-70F2E80C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Not networking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ECBD3A-F2DC-8141-B621-5C89A932F8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4023" y="2811104"/>
            <a:ext cx="3366480" cy="24406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465AC-4093-5447-87C9-D081719B5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5354" y="2682434"/>
            <a:ext cx="6835593" cy="321574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dirty="0"/>
              <a:t>Good job making it here, now meet people!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~80% of jobs don’t get posted.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I hate glad-handing. Finding hobbies, excuses to be social, and just getting out works.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F99A3-A211-4B43-BBE5-7AF2B1890CD3}"/>
              </a:ext>
            </a:extLst>
          </p:cNvPr>
          <p:cNvSpPr txBox="1"/>
          <p:nvPr/>
        </p:nvSpPr>
        <p:spPr>
          <a:xfrm>
            <a:off x="189959" y="5528850"/>
            <a:ext cx="372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Thanks, network analysis tutorial!</a:t>
            </a:r>
          </a:p>
        </p:txBody>
      </p:sp>
    </p:spTree>
    <p:extLst>
      <p:ext uri="{BB962C8B-B14F-4D97-AF65-F5344CB8AC3E}">
        <p14:creationId xmlns:p14="http://schemas.microsoft.com/office/powerpoint/2010/main" val="63447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FC2-9A23-F04F-8BEA-714BD3E5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2. Not using referrals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D5B49-5858-C248-8BA8-4FEA08CF3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dirty="0"/>
              <a:t>Referrals can help you skip the first few steps in the process.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Sometimes referrers get a bonus for hires.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i="1" dirty="0"/>
              <a:t>IMPORTANT</a:t>
            </a:r>
            <a:r>
              <a:rPr lang="en-US" dirty="0"/>
              <a:t>: Once you know which positions you want, have your referrer submit your resume.</a:t>
            </a:r>
          </a:p>
        </p:txBody>
      </p:sp>
      <p:pic>
        <p:nvPicPr>
          <p:cNvPr id="3074" name="Picture 2" descr="https://lh5.googleusercontent.com/jYoYsCREKbTFPFgRS_RckvlUToqrwug3SbQCt82iPFOnJ5MTmloD-P1eMc_mL0vgMhpNtxMAL_4zwJHkYMTKgOa8jT0z2AMr5xKvqbn2wMrvmoTyBEjZdujVeu75PwHLKRlhV5W6dIs">
            <a:extLst>
              <a:ext uri="{FF2B5EF4-FFF2-40B4-BE49-F238E27FC236}">
                <a16:creationId xmlns:a16="http://schemas.microsoft.com/office/drawing/2014/main" id="{C8E869DC-0C2F-7544-B518-4E5063E9A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5" b="3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E87C7-1C21-5046-AB42-1623D8A6F10C}"/>
              </a:ext>
            </a:extLst>
          </p:cNvPr>
          <p:cNvSpPr txBox="1"/>
          <p:nvPr/>
        </p:nvSpPr>
        <p:spPr>
          <a:xfrm>
            <a:off x="10551822" y="6227541"/>
            <a:ext cx="111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9gag.com</a:t>
            </a:r>
          </a:p>
        </p:txBody>
      </p:sp>
    </p:spTree>
    <p:extLst>
      <p:ext uri="{BB962C8B-B14F-4D97-AF65-F5344CB8AC3E}">
        <p14:creationId xmlns:p14="http://schemas.microsoft.com/office/powerpoint/2010/main" val="412047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8FC4-924B-B743-95B9-7DB9EF4CA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Not using exact job description language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B8941-9DD0-3E41-B150-37A018FC8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74" y="1450448"/>
            <a:ext cx="3010739" cy="39485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633EF-F787-B945-BD19-36E24095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11158" y="2706865"/>
            <a:ext cx="5383652" cy="3470097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en-US" dirty="0"/>
              <a:t>Automated systems aren’t very smart.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Sometimes technical recruiters aren’t either.</a:t>
            </a:r>
          </a:p>
          <a:p>
            <a:pPr marL="0"/>
            <a:endParaRPr lang="en-US" dirty="0"/>
          </a:p>
          <a:p>
            <a:pPr marL="0" indent="0">
              <a:buNone/>
            </a:pPr>
            <a:r>
              <a:rPr lang="en-US" dirty="0"/>
              <a:t>Copy exact wording from job descriptions.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8F699-0027-114B-87D7-E223D6288A96}"/>
              </a:ext>
            </a:extLst>
          </p:cNvPr>
          <p:cNvSpPr txBox="1"/>
          <p:nvPr/>
        </p:nvSpPr>
        <p:spPr>
          <a:xfrm>
            <a:off x="522514" y="6176962"/>
            <a:ext cx="2907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source unknown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3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B5F6D-4BEF-9940-A46D-90A2CC59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4. Not covering your 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538B8-D86E-E343-B25E-CD660472A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You’re probably in good shape, here at SciPy.</a:t>
            </a:r>
          </a:p>
          <a:p>
            <a:pPr marL="0"/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Make sure you understand SQL and version control.</a:t>
            </a:r>
          </a:p>
          <a:p>
            <a:pPr marL="0"/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Carpentry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(+ extended lessons) is a good Minimum Viable Knowledge test.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A4691A-203D-494F-BE77-49451457B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27232" y="2796460"/>
            <a:ext cx="4755100" cy="200902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2050" name="Picture 2" descr="https://lh6.googleusercontent.com/l-0DVcKF8SFdA9GvOlyTuBkrvRFIjuVI34dxzX3XDiVWO6J_Tu6U8IPSgL53s4VjPdvd0v_yIvFJAc-8AvWW2qHvRTH4Vn0vCKSgM2_20e46I6yWLdPIZn6e0rPt4S_bSdHBx96aN64">
            <a:extLst>
              <a:ext uri="{FF2B5EF4-FFF2-40B4-BE49-F238E27FC236}">
                <a16:creationId xmlns:a16="http://schemas.microsoft.com/office/drawing/2014/main" id="{52E03CFC-B539-A64F-9912-5AB33AFE5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5347" y="4947030"/>
            <a:ext cx="5726985" cy="816096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AE67A9-A64A-0B40-9711-01283ECE6CA6}"/>
              </a:ext>
            </a:extLst>
          </p:cNvPr>
          <p:cNvSpPr txBox="1"/>
          <p:nvPr/>
        </p:nvSpPr>
        <p:spPr>
          <a:xfrm>
            <a:off x="7327232" y="5931568"/>
            <a:ext cx="475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Twitter link</a:t>
            </a:r>
            <a:endParaRPr lang="en-US" dirty="0"/>
          </a:p>
          <a:p>
            <a:r>
              <a:rPr lang="en-US" dirty="0">
                <a:hlinkClick r:id="rId2"/>
              </a:rPr>
              <a:t>https://software-carpentry.org/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2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8FC4-924B-B743-95B9-7DB9EF4CA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5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Worrying about every job line item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055A4F-1FC8-B548-ABF1-E148FA11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24" y="2489329"/>
            <a:ext cx="4958319" cy="340884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633EF-F787-B945-BD19-36E24095E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4232" y="2682433"/>
            <a:ext cx="5053291" cy="32157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/>
              <a:t>A few items are truly required, many (even “required”) ones are flexible.</a:t>
            </a:r>
          </a:p>
          <a:p>
            <a:pPr marL="0"/>
            <a:endParaRPr lang="en-US" sz="3200" dirty="0"/>
          </a:p>
          <a:p>
            <a:pPr marL="0" indent="0">
              <a:buNone/>
            </a:pPr>
            <a:r>
              <a:rPr lang="en-US" sz="3200" dirty="0"/>
              <a:t>A hit rate of 66-75% or so is good.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A80F4-4434-E744-8DA1-8FD99CF1EA33}"/>
              </a:ext>
            </a:extLst>
          </p:cNvPr>
          <p:cNvSpPr txBox="1"/>
          <p:nvPr/>
        </p:nvSpPr>
        <p:spPr>
          <a:xfrm>
            <a:off x="1047624" y="6015789"/>
            <a:ext cx="350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Twitter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76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420</Words>
  <Application>Microsoft Macintosh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Hi, I’m your technical interviewer: Advice for breaking into industry</vt:lpstr>
      <vt:lpstr>About me</vt:lpstr>
      <vt:lpstr>Hi, I’m your technical interviewer!</vt:lpstr>
      <vt:lpstr>Please, don’t make these mistakes</vt:lpstr>
      <vt:lpstr>1. Not networking </vt:lpstr>
      <vt:lpstr>2. Not using referrals</vt:lpstr>
      <vt:lpstr>3. Not using exact job description language</vt:lpstr>
      <vt:lpstr>4. Not covering your bases</vt:lpstr>
      <vt:lpstr>5. Worrying about every job line item</vt:lpstr>
      <vt:lpstr>6. Not having a portfolio or blog</vt:lpstr>
      <vt:lpstr>Final bits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Hi, I’m your technical interviewer: Advice for breaking into industry</dc:title>
  <dc:creator>Anzel,Paul</dc:creator>
  <cp:lastModifiedBy>Anzel,Paul</cp:lastModifiedBy>
  <cp:revision>6</cp:revision>
  <dcterms:created xsi:type="dcterms:W3CDTF">2019-07-10T15:46:39Z</dcterms:created>
  <dcterms:modified xsi:type="dcterms:W3CDTF">2019-07-10T21:51:43Z</dcterms:modified>
</cp:coreProperties>
</file>